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3" r:id="rId2"/>
    <p:sldId id="256" r:id="rId3"/>
    <p:sldId id="257" r:id="rId4"/>
    <p:sldId id="258" r:id="rId5"/>
    <p:sldId id="259" r:id="rId6"/>
    <p:sldId id="260" r:id="rId7"/>
    <p:sldId id="261" r:id="rId8"/>
    <p:sldId id="262" r:id="rId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84" d="100"/>
          <a:sy n="84" d="100"/>
        </p:scale>
        <p:origin x="-140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2EB26DA-8A41-439B-BFDD-02A4B87045A3}" type="datetimeFigureOut">
              <a:rPr lang="ar-IQ" smtClean="0"/>
              <a:t>26/07/1444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1443EE6-AE74-40B4-89EC-F21A9FE23E66}" type="slidenum">
              <a:rPr lang="ar-IQ" smtClean="0"/>
              <a:t>‹#›</a:t>
            </a:fld>
            <a:endParaRPr lang="ar-IQ"/>
          </a:p>
        </p:txBody>
      </p:sp>
    </p:spTree>
    <p:extLst>
      <p:ext uri="{BB962C8B-B14F-4D97-AF65-F5344CB8AC3E}">
        <p14:creationId xmlns:p14="http://schemas.microsoft.com/office/powerpoint/2010/main" val="260527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EB26DA-8A41-439B-BFDD-02A4B87045A3}" type="datetimeFigureOut">
              <a:rPr lang="ar-IQ" smtClean="0"/>
              <a:t>26/07/1444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1443EE6-AE74-40B4-89EC-F21A9FE23E66}" type="slidenum">
              <a:rPr lang="ar-IQ" smtClean="0"/>
              <a:t>‹#›</a:t>
            </a:fld>
            <a:endParaRPr lang="ar-IQ"/>
          </a:p>
        </p:txBody>
      </p:sp>
    </p:spTree>
    <p:extLst>
      <p:ext uri="{BB962C8B-B14F-4D97-AF65-F5344CB8AC3E}">
        <p14:creationId xmlns:p14="http://schemas.microsoft.com/office/powerpoint/2010/main" val="35413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EB26DA-8A41-439B-BFDD-02A4B87045A3}" type="datetimeFigureOut">
              <a:rPr lang="ar-IQ" smtClean="0"/>
              <a:t>26/07/1444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1443EE6-AE74-40B4-89EC-F21A9FE23E66}" type="slidenum">
              <a:rPr lang="ar-IQ" smtClean="0"/>
              <a:t>‹#›</a:t>
            </a:fld>
            <a:endParaRPr lang="ar-IQ"/>
          </a:p>
        </p:txBody>
      </p:sp>
    </p:spTree>
    <p:extLst>
      <p:ext uri="{BB962C8B-B14F-4D97-AF65-F5344CB8AC3E}">
        <p14:creationId xmlns:p14="http://schemas.microsoft.com/office/powerpoint/2010/main" val="114449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2EB26DA-8A41-439B-BFDD-02A4B87045A3}" type="datetimeFigureOut">
              <a:rPr lang="ar-IQ" smtClean="0"/>
              <a:t>26/07/1444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1443EE6-AE74-40B4-89EC-F21A9FE23E66}" type="slidenum">
              <a:rPr lang="ar-IQ" smtClean="0"/>
              <a:t>‹#›</a:t>
            </a:fld>
            <a:endParaRPr lang="ar-IQ"/>
          </a:p>
        </p:txBody>
      </p:sp>
    </p:spTree>
    <p:extLst>
      <p:ext uri="{BB962C8B-B14F-4D97-AF65-F5344CB8AC3E}">
        <p14:creationId xmlns:p14="http://schemas.microsoft.com/office/powerpoint/2010/main" val="161956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2EB26DA-8A41-439B-BFDD-02A4B87045A3}" type="datetimeFigureOut">
              <a:rPr lang="ar-IQ" smtClean="0"/>
              <a:t>26/07/1444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1443EE6-AE74-40B4-89EC-F21A9FE23E66}" type="slidenum">
              <a:rPr lang="ar-IQ" smtClean="0"/>
              <a:t>‹#›</a:t>
            </a:fld>
            <a:endParaRPr lang="ar-IQ"/>
          </a:p>
        </p:txBody>
      </p:sp>
    </p:spTree>
    <p:extLst>
      <p:ext uri="{BB962C8B-B14F-4D97-AF65-F5344CB8AC3E}">
        <p14:creationId xmlns:p14="http://schemas.microsoft.com/office/powerpoint/2010/main" val="156817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2EB26DA-8A41-439B-BFDD-02A4B87045A3}" type="datetimeFigureOut">
              <a:rPr lang="ar-IQ" smtClean="0"/>
              <a:t>26/07/1444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1443EE6-AE74-40B4-89EC-F21A9FE23E66}" type="slidenum">
              <a:rPr lang="ar-IQ" smtClean="0"/>
              <a:t>‹#›</a:t>
            </a:fld>
            <a:endParaRPr lang="ar-IQ"/>
          </a:p>
        </p:txBody>
      </p:sp>
    </p:spTree>
    <p:extLst>
      <p:ext uri="{BB962C8B-B14F-4D97-AF65-F5344CB8AC3E}">
        <p14:creationId xmlns:p14="http://schemas.microsoft.com/office/powerpoint/2010/main" val="34621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2EB26DA-8A41-439B-BFDD-02A4B87045A3}" type="datetimeFigureOut">
              <a:rPr lang="ar-IQ" smtClean="0"/>
              <a:t>26/07/1444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1443EE6-AE74-40B4-89EC-F21A9FE23E66}" type="slidenum">
              <a:rPr lang="ar-IQ" smtClean="0"/>
              <a:t>‹#›</a:t>
            </a:fld>
            <a:endParaRPr lang="ar-IQ"/>
          </a:p>
        </p:txBody>
      </p:sp>
    </p:spTree>
    <p:extLst>
      <p:ext uri="{BB962C8B-B14F-4D97-AF65-F5344CB8AC3E}">
        <p14:creationId xmlns:p14="http://schemas.microsoft.com/office/powerpoint/2010/main" val="335240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2EB26DA-8A41-439B-BFDD-02A4B87045A3}" type="datetimeFigureOut">
              <a:rPr lang="ar-IQ" smtClean="0"/>
              <a:t>26/07/1444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1443EE6-AE74-40B4-89EC-F21A9FE23E66}" type="slidenum">
              <a:rPr lang="ar-IQ" smtClean="0"/>
              <a:t>‹#›</a:t>
            </a:fld>
            <a:endParaRPr lang="ar-IQ"/>
          </a:p>
        </p:txBody>
      </p:sp>
    </p:spTree>
    <p:extLst>
      <p:ext uri="{BB962C8B-B14F-4D97-AF65-F5344CB8AC3E}">
        <p14:creationId xmlns:p14="http://schemas.microsoft.com/office/powerpoint/2010/main" val="355832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2EB26DA-8A41-439B-BFDD-02A4B87045A3}" type="datetimeFigureOut">
              <a:rPr lang="ar-IQ" smtClean="0"/>
              <a:t>26/07/1444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1443EE6-AE74-40B4-89EC-F21A9FE23E66}" type="slidenum">
              <a:rPr lang="ar-IQ" smtClean="0"/>
              <a:t>‹#›</a:t>
            </a:fld>
            <a:endParaRPr lang="ar-IQ"/>
          </a:p>
        </p:txBody>
      </p:sp>
    </p:spTree>
    <p:extLst>
      <p:ext uri="{BB962C8B-B14F-4D97-AF65-F5344CB8AC3E}">
        <p14:creationId xmlns:p14="http://schemas.microsoft.com/office/powerpoint/2010/main" val="58320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EB26DA-8A41-439B-BFDD-02A4B87045A3}" type="datetimeFigureOut">
              <a:rPr lang="ar-IQ" smtClean="0"/>
              <a:t>26/07/1444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1443EE6-AE74-40B4-89EC-F21A9FE23E66}" type="slidenum">
              <a:rPr lang="ar-IQ" smtClean="0"/>
              <a:t>‹#›</a:t>
            </a:fld>
            <a:endParaRPr lang="ar-IQ"/>
          </a:p>
        </p:txBody>
      </p:sp>
    </p:spTree>
    <p:extLst>
      <p:ext uri="{BB962C8B-B14F-4D97-AF65-F5344CB8AC3E}">
        <p14:creationId xmlns:p14="http://schemas.microsoft.com/office/powerpoint/2010/main" val="124413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EB26DA-8A41-439B-BFDD-02A4B87045A3}" type="datetimeFigureOut">
              <a:rPr lang="ar-IQ" smtClean="0"/>
              <a:t>26/07/1444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1443EE6-AE74-40B4-89EC-F21A9FE23E66}" type="slidenum">
              <a:rPr lang="ar-IQ" smtClean="0"/>
              <a:t>‹#›</a:t>
            </a:fld>
            <a:endParaRPr lang="ar-IQ"/>
          </a:p>
        </p:txBody>
      </p:sp>
    </p:spTree>
    <p:extLst>
      <p:ext uri="{BB962C8B-B14F-4D97-AF65-F5344CB8AC3E}">
        <p14:creationId xmlns:p14="http://schemas.microsoft.com/office/powerpoint/2010/main" val="146327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2EB26DA-8A41-439B-BFDD-02A4B87045A3}" type="datetimeFigureOut">
              <a:rPr lang="ar-IQ" smtClean="0"/>
              <a:t>26/07/1444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1443EE6-AE74-40B4-89EC-F21A9FE23E66}" type="slidenum">
              <a:rPr lang="ar-IQ" smtClean="0"/>
              <a:t>‹#›</a:t>
            </a:fld>
            <a:endParaRPr lang="ar-IQ"/>
          </a:p>
        </p:txBody>
      </p:sp>
    </p:spTree>
    <p:extLst>
      <p:ext uri="{BB962C8B-B14F-4D97-AF65-F5344CB8AC3E}">
        <p14:creationId xmlns:p14="http://schemas.microsoft.com/office/powerpoint/2010/main" val="356419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uhailajowad@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395536" y="404664"/>
            <a:ext cx="8280920" cy="5786199"/>
          </a:xfrm>
          <a:prstGeom prst="rect">
            <a:avLst/>
          </a:prstGeom>
          <a:solidFill>
            <a:schemeClr val="accent4">
              <a:lumMod val="40000"/>
              <a:lumOff val="60000"/>
            </a:schemeClr>
          </a:solidFill>
        </p:spPr>
        <p:txBody>
          <a:bodyPr wrap="square" rtlCol="1">
            <a:spAutoFit/>
          </a:bodyPr>
          <a:lstStyle/>
          <a:p>
            <a:pPr algn="ctr"/>
            <a:endParaRPr lang="ar-IQ" sz="3200" b="1" dirty="0" smtClean="0"/>
          </a:p>
          <a:p>
            <a:pPr algn="ctr"/>
            <a:endParaRPr lang="ar-IQ" sz="3200" b="1" dirty="0" smtClean="0"/>
          </a:p>
          <a:p>
            <a:pPr algn="ctr"/>
            <a:r>
              <a:rPr lang="ar-IQ" b="1" dirty="0" smtClean="0"/>
              <a:t>الماده: استصلاح الاراضي العملي </a:t>
            </a:r>
          </a:p>
          <a:p>
            <a:pPr algn="ctr"/>
            <a:r>
              <a:rPr lang="ar-IQ" b="1" dirty="0" smtClean="0"/>
              <a:t>استاذ المادة: أ.م سهيله جواد كاظم </a:t>
            </a:r>
          </a:p>
          <a:p>
            <a:pPr algn="ctr"/>
            <a:endParaRPr lang="ar-IQ" b="1" dirty="0"/>
          </a:p>
          <a:p>
            <a:pPr algn="ctr"/>
            <a:r>
              <a:rPr lang="ar-IQ" b="1" dirty="0" smtClean="0">
                <a:solidFill>
                  <a:srgbClr val="FF0000"/>
                </a:solidFill>
              </a:rPr>
              <a:t>قسم علوم التربه والموارد المائيه</a:t>
            </a:r>
          </a:p>
          <a:p>
            <a:pPr algn="ctr"/>
            <a:r>
              <a:rPr lang="ar-IQ" b="1" dirty="0" smtClean="0">
                <a:solidFill>
                  <a:srgbClr val="FF0000"/>
                </a:solidFill>
              </a:rPr>
              <a:t>كلية الزراعه / جامعة البصره</a:t>
            </a:r>
          </a:p>
          <a:p>
            <a:pPr algn="ctr"/>
            <a:r>
              <a:rPr lang="ar-IQ" b="1" dirty="0">
                <a:solidFill>
                  <a:schemeClr val="tx2">
                    <a:lumMod val="75000"/>
                  </a:schemeClr>
                </a:solidFill>
              </a:rPr>
              <a:t> </a:t>
            </a:r>
            <a:r>
              <a:rPr lang="ar-IQ" b="1" dirty="0" smtClean="0">
                <a:solidFill>
                  <a:schemeClr val="tx2">
                    <a:lumMod val="75000"/>
                  </a:schemeClr>
                </a:solidFill>
              </a:rPr>
              <a:t> العراق</a:t>
            </a:r>
          </a:p>
          <a:p>
            <a:pPr algn="ctr"/>
            <a:endParaRPr lang="ar-IQ" dirty="0" smtClean="0"/>
          </a:p>
          <a:p>
            <a:pPr algn="ctr"/>
            <a:r>
              <a:rPr lang="en-US" dirty="0" smtClean="0">
                <a:hlinkClick r:id="rId2"/>
              </a:rPr>
              <a:t>suhailajowad@gmail.com</a:t>
            </a:r>
            <a:endParaRPr lang="ar-IQ" dirty="0" smtClean="0"/>
          </a:p>
          <a:p>
            <a:pPr algn="ctr"/>
            <a:endParaRPr lang="ar-IQ" dirty="0"/>
          </a:p>
          <a:p>
            <a:pPr algn="ctr"/>
            <a:r>
              <a:rPr lang="ar-IQ" dirty="0" smtClean="0"/>
              <a:t>     </a:t>
            </a:r>
          </a:p>
          <a:p>
            <a:pPr algn="ctr"/>
            <a:endParaRPr lang="ar-IQ" dirty="0"/>
          </a:p>
          <a:p>
            <a:pPr algn="ctr"/>
            <a:endParaRPr lang="ar-IQ" dirty="0" smtClean="0"/>
          </a:p>
          <a:p>
            <a:pPr algn="ctr"/>
            <a:endParaRPr lang="ar-IQ" dirty="0"/>
          </a:p>
          <a:p>
            <a:pPr algn="ctr"/>
            <a:endParaRPr lang="ar-IQ" dirty="0" smtClean="0"/>
          </a:p>
          <a:p>
            <a:pPr algn="ctr"/>
            <a:endParaRPr lang="ar-IQ" dirty="0"/>
          </a:p>
          <a:p>
            <a:pPr algn="ctr"/>
            <a:endParaRPr lang="ar-IQ" dirty="0" smtClean="0"/>
          </a:p>
          <a:p>
            <a:pPr algn="ctr"/>
            <a:endParaRPr lang="ar-IQ" dirty="0"/>
          </a:p>
        </p:txBody>
      </p:sp>
    </p:spTree>
    <p:extLst>
      <p:ext uri="{BB962C8B-B14F-4D97-AF65-F5344CB8AC3E}">
        <p14:creationId xmlns:p14="http://schemas.microsoft.com/office/powerpoint/2010/main" val="2212153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404664"/>
            <a:ext cx="8465651" cy="5909310"/>
          </a:xfrm>
          <a:prstGeom prst="rect">
            <a:avLst/>
          </a:prstGeom>
          <a:solidFill>
            <a:schemeClr val="accent4">
              <a:lumMod val="40000"/>
              <a:lumOff val="60000"/>
            </a:schemeClr>
          </a:solidFill>
        </p:spPr>
        <p:txBody>
          <a:bodyPr wrap="square" rtlCol="1">
            <a:spAutoFit/>
          </a:bodyPr>
          <a:lstStyle/>
          <a:p>
            <a:r>
              <a:rPr lang="en-US" dirty="0" smtClean="0"/>
              <a:t> </a:t>
            </a:r>
            <a:r>
              <a:rPr lang="ar-IQ" b="1" dirty="0" smtClean="0">
                <a:solidFill>
                  <a:srgbClr val="C00000"/>
                </a:solidFill>
              </a:rPr>
              <a:t>استصلاح الاراضي الرملية : </a:t>
            </a:r>
            <a:r>
              <a:rPr lang="en-US" b="1" dirty="0" smtClean="0">
                <a:solidFill>
                  <a:srgbClr val="C00000"/>
                </a:solidFill>
              </a:rPr>
              <a:t>Reclamation of Sandy Soils</a:t>
            </a:r>
            <a:endParaRPr lang="ar-IQ" b="1" dirty="0" smtClean="0">
              <a:solidFill>
                <a:srgbClr val="C00000"/>
              </a:solidFill>
            </a:endParaRPr>
          </a:p>
          <a:p>
            <a:r>
              <a:rPr lang="ar-IQ" dirty="0" smtClean="0"/>
              <a:t>الترب الرملية هي الترب التي تزيد فيها نسبة الرمل عن </a:t>
            </a:r>
            <a:r>
              <a:rPr lang="en-US" dirty="0" smtClean="0"/>
              <a:t>70</a:t>
            </a:r>
            <a:r>
              <a:rPr lang="ar-IQ" dirty="0" smtClean="0"/>
              <a:t> % رمل  . والرمل هو الحبيبات التي اقطارها </a:t>
            </a:r>
            <a:r>
              <a:rPr lang="en-US" dirty="0" smtClean="0"/>
              <a:t>0.05</a:t>
            </a:r>
            <a:r>
              <a:rPr lang="ar-IQ" dirty="0" smtClean="0"/>
              <a:t> - </a:t>
            </a:r>
            <a:r>
              <a:rPr lang="en-US" dirty="0" smtClean="0"/>
              <a:t> 2</a:t>
            </a:r>
            <a:r>
              <a:rPr lang="ar-IQ" dirty="0" smtClean="0"/>
              <a:t> ملم . وتشمل  </a:t>
            </a:r>
          </a:p>
          <a:p>
            <a:r>
              <a:rPr lang="en-US" dirty="0"/>
              <a:t> </a:t>
            </a:r>
            <a:r>
              <a:rPr lang="en-US" dirty="0" smtClean="0"/>
              <a:t>1</a:t>
            </a:r>
            <a:r>
              <a:rPr lang="ar-IQ" dirty="0" smtClean="0"/>
              <a:t> - الترب الرملية . </a:t>
            </a:r>
            <a:r>
              <a:rPr lang="en-US" dirty="0" smtClean="0"/>
              <a:t>Sandy Soils</a:t>
            </a:r>
            <a:endParaRPr lang="ar-IQ" dirty="0" smtClean="0"/>
          </a:p>
          <a:p>
            <a:r>
              <a:rPr lang="en-US" dirty="0" smtClean="0"/>
              <a:t>2</a:t>
            </a:r>
            <a:r>
              <a:rPr lang="ar-IQ" dirty="0" smtClean="0"/>
              <a:t> – الترب الرملية المزيجية . </a:t>
            </a:r>
            <a:r>
              <a:rPr lang="en-US" dirty="0" smtClean="0"/>
              <a:t>Loamy Sand Soils</a:t>
            </a:r>
            <a:endParaRPr lang="ar-IQ" dirty="0" smtClean="0"/>
          </a:p>
          <a:p>
            <a:r>
              <a:rPr lang="ar-IQ" dirty="0" smtClean="0"/>
              <a:t>تغطي الترب الرملية حوالي </a:t>
            </a:r>
            <a:r>
              <a:rPr lang="en-US" dirty="0" smtClean="0"/>
              <a:t> 900</a:t>
            </a:r>
            <a:r>
              <a:rPr lang="ar-IQ" dirty="0" smtClean="0"/>
              <a:t> مليون هكتار في العالم وخاصة في المناطق الجافة وشبه الجافة . وتنتشر في شمال العراق وتشمل : </a:t>
            </a:r>
          </a:p>
          <a:p>
            <a:r>
              <a:rPr lang="en-US" dirty="0" smtClean="0"/>
              <a:t>1</a:t>
            </a:r>
            <a:r>
              <a:rPr lang="ar-IQ" dirty="0" smtClean="0"/>
              <a:t> – الصحراء الشمالية  في منطقة الجزيرة وفي الصحراء الجنوبية . </a:t>
            </a:r>
          </a:p>
          <a:p>
            <a:r>
              <a:rPr lang="en-US" dirty="0" smtClean="0"/>
              <a:t>2</a:t>
            </a:r>
            <a:r>
              <a:rPr lang="ar-IQ" dirty="0" smtClean="0"/>
              <a:t> – ترب رملية في شواطئ قنوات الري والانهار وتمتد على شواطئ دجلة والفرات .  </a:t>
            </a:r>
          </a:p>
          <a:p>
            <a:r>
              <a:rPr lang="en-US" dirty="0" smtClean="0"/>
              <a:t>3</a:t>
            </a:r>
            <a:r>
              <a:rPr lang="ar-IQ" dirty="0" smtClean="0"/>
              <a:t> – الترب الرملية في كتوف الانهار وتكون موجودة بشكل واسع في السهل الرسوبي في وسط وجنوب العراق . </a:t>
            </a:r>
          </a:p>
          <a:p>
            <a:r>
              <a:rPr lang="en-US" dirty="0" smtClean="0"/>
              <a:t>4</a:t>
            </a:r>
            <a:r>
              <a:rPr lang="ar-IQ" dirty="0" smtClean="0"/>
              <a:t> – الترب الرملية في سهول وسط وجنوب العراق وتمتد من الشمال الغربي الى الجنوب الشرقي ( من مشروع المسيب الى  منطقة الزبير ) </a:t>
            </a:r>
          </a:p>
          <a:p>
            <a:endParaRPr lang="ar-IQ" dirty="0"/>
          </a:p>
          <a:p>
            <a:r>
              <a:rPr lang="ar-IQ" b="1" dirty="0" smtClean="0"/>
              <a:t>خصائص الترب الرملية : </a:t>
            </a:r>
            <a:r>
              <a:rPr lang="en-US" b="1" dirty="0" smtClean="0"/>
              <a:t>Sandy Soil properties</a:t>
            </a:r>
            <a:endParaRPr lang="ar-IQ" b="1" dirty="0" smtClean="0"/>
          </a:p>
          <a:p>
            <a:r>
              <a:rPr lang="ar-IQ" dirty="0" smtClean="0"/>
              <a:t>من اهم خصائص الترب الرملية ما يلي : </a:t>
            </a:r>
          </a:p>
          <a:p>
            <a:pPr algn="just"/>
            <a:r>
              <a:rPr lang="en-US" dirty="0" smtClean="0"/>
              <a:t>1</a:t>
            </a:r>
            <a:r>
              <a:rPr lang="ar-IQ" dirty="0" smtClean="0"/>
              <a:t> – تعتبر الترب الرملية عديمة البناء وايضا غير مرنة ولا تتماسك عند الجفاف . </a:t>
            </a:r>
          </a:p>
          <a:p>
            <a:pPr algn="just"/>
            <a:r>
              <a:rPr lang="en-US" dirty="0" smtClean="0"/>
              <a:t>2</a:t>
            </a:r>
            <a:r>
              <a:rPr lang="ar-IQ" dirty="0" smtClean="0"/>
              <a:t> – المسامية الكلية واطئة نسبيا وتتراوح بين </a:t>
            </a:r>
            <a:r>
              <a:rPr lang="en-US" dirty="0" smtClean="0"/>
              <a:t> 32 </a:t>
            </a:r>
            <a:r>
              <a:rPr lang="ar-IQ" dirty="0" smtClean="0"/>
              <a:t> - </a:t>
            </a:r>
            <a:r>
              <a:rPr lang="en-US" dirty="0" smtClean="0"/>
              <a:t>42</a:t>
            </a:r>
            <a:r>
              <a:rPr lang="ar-IQ" dirty="0" smtClean="0"/>
              <a:t> % وتحتوي على نسبة كبيرة من المسامات الكبيرة بالمقارنة مع المسامات الصغيرة وينتج عن ذلك عدد من الصفات وهي : </a:t>
            </a:r>
          </a:p>
          <a:p>
            <a:pPr algn="just"/>
            <a:r>
              <a:rPr lang="ar-IQ" dirty="0" smtClean="0"/>
              <a:t>أ – تهوية جيدة . </a:t>
            </a:r>
          </a:p>
          <a:p>
            <a:pPr algn="just"/>
            <a:r>
              <a:rPr lang="ar-IQ" dirty="0" smtClean="0"/>
              <a:t>ب – قلة قابليتها على الاحتفاظ بالماء . </a:t>
            </a:r>
          </a:p>
          <a:p>
            <a:pPr algn="just"/>
            <a:r>
              <a:rPr lang="ar-IQ" dirty="0" smtClean="0"/>
              <a:t>ج – بزل جيد . </a:t>
            </a:r>
            <a:endParaRPr lang="ar-IQ" dirty="0"/>
          </a:p>
        </p:txBody>
      </p:sp>
    </p:spTree>
    <p:extLst>
      <p:ext uri="{BB962C8B-B14F-4D97-AF65-F5344CB8AC3E}">
        <p14:creationId xmlns:p14="http://schemas.microsoft.com/office/powerpoint/2010/main" val="131891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67543" y="324694"/>
            <a:ext cx="8321635" cy="6186309"/>
          </a:xfrm>
          <a:prstGeom prst="rect">
            <a:avLst/>
          </a:prstGeom>
          <a:solidFill>
            <a:schemeClr val="accent4">
              <a:lumMod val="40000"/>
              <a:lumOff val="60000"/>
            </a:schemeClr>
          </a:solidFill>
        </p:spPr>
        <p:txBody>
          <a:bodyPr wrap="square" rtlCol="1">
            <a:spAutoFit/>
          </a:bodyPr>
          <a:lstStyle/>
          <a:p>
            <a:pPr algn="just"/>
            <a:r>
              <a:rPr lang="ar-IQ" dirty="0" smtClean="0"/>
              <a:t> </a:t>
            </a:r>
            <a:r>
              <a:rPr lang="en-US" dirty="0" smtClean="0"/>
              <a:t>3</a:t>
            </a:r>
            <a:r>
              <a:rPr lang="ar-IQ" dirty="0" smtClean="0"/>
              <a:t> – من الخصائص الفيزيائية – المائية لهذه الترب هو قلة قابليتها على الاحتفاظ بالماء وتشكل نسبة الماء الجاهز نسبة قليلة جدا لا تتراوح </a:t>
            </a:r>
            <a:r>
              <a:rPr lang="en-US" dirty="0" smtClean="0"/>
              <a:t>4</a:t>
            </a:r>
            <a:r>
              <a:rPr lang="ar-IQ" dirty="0" smtClean="0"/>
              <a:t> – </a:t>
            </a:r>
            <a:r>
              <a:rPr lang="en-US" dirty="0" smtClean="0"/>
              <a:t>6</a:t>
            </a:r>
            <a:r>
              <a:rPr lang="ar-IQ" dirty="0" smtClean="0"/>
              <a:t> % اذا ما قورنت بالتربة الطينية التي تتراوح فيها نسبة الماء الجاهز </a:t>
            </a:r>
            <a:r>
              <a:rPr lang="en-US" dirty="0" smtClean="0"/>
              <a:t>16</a:t>
            </a:r>
            <a:r>
              <a:rPr lang="ar-IQ" dirty="0" smtClean="0"/>
              <a:t> – </a:t>
            </a:r>
            <a:r>
              <a:rPr lang="en-US" dirty="0" smtClean="0"/>
              <a:t>29</a:t>
            </a:r>
            <a:r>
              <a:rPr lang="ar-IQ" dirty="0" smtClean="0"/>
              <a:t> % . </a:t>
            </a:r>
          </a:p>
          <a:p>
            <a:pPr algn="just"/>
            <a:r>
              <a:rPr lang="en-US" dirty="0" smtClean="0"/>
              <a:t>4</a:t>
            </a:r>
            <a:r>
              <a:rPr lang="ar-IQ" dirty="0" smtClean="0"/>
              <a:t> – سرعة غيض التربة عالي جدا . </a:t>
            </a:r>
          </a:p>
          <a:p>
            <a:pPr algn="just"/>
            <a:r>
              <a:rPr lang="en-US" dirty="0" smtClean="0"/>
              <a:t>5</a:t>
            </a:r>
            <a:r>
              <a:rPr lang="ar-IQ" dirty="0" smtClean="0"/>
              <a:t> – المساحة السطحية لحبيبات هذه التربة واطئة لذلك تعتبر هذه الترب غير فعالة او خاملة من ناحية مشاركتها في التفاعلات الكيميائية . </a:t>
            </a:r>
          </a:p>
          <a:p>
            <a:pPr algn="just"/>
            <a:r>
              <a:rPr lang="en-US" dirty="0" smtClean="0"/>
              <a:t>6</a:t>
            </a:r>
            <a:r>
              <a:rPr lang="ar-IQ" dirty="0" smtClean="0"/>
              <a:t> – السعة التبادلية الكاتيونية في الترب الرملية واطئة جدا </a:t>
            </a:r>
          </a:p>
          <a:p>
            <a:pPr algn="just"/>
            <a:r>
              <a:rPr lang="en-US" dirty="0" smtClean="0"/>
              <a:t>7</a:t>
            </a:r>
            <a:r>
              <a:rPr lang="ar-IQ" dirty="0" smtClean="0"/>
              <a:t>- قلة محتواها من المادة العضوية وانخفاض مستوى العناصر الغذائية الكبرى والصغرى فيها وكذلك ضعف قابليتها للاحتفاظ بالعناصر الغذائية . </a:t>
            </a:r>
          </a:p>
          <a:p>
            <a:pPr algn="just"/>
            <a:endParaRPr lang="ar-IQ" dirty="0" smtClean="0"/>
          </a:p>
          <a:p>
            <a:pPr algn="just"/>
            <a:r>
              <a:rPr lang="ar-IQ" b="1" dirty="0" smtClean="0"/>
              <a:t>مشاكل الترب الرملية : </a:t>
            </a:r>
            <a:r>
              <a:rPr lang="en-US" b="1" dirty="0" smtClean="0"/>
              <a:t>Sandy Soil problems</a:t>
            </a:r>
            <a:endParaRPr lang="ar-IQ" b="1" dirty="0" smtClean="0"/>
          </a:p>
          <a:p>
            <a:pPr algn="just"/>
            <a:r>
              <a:rPr lang="en-US" dirty="0" smtClean="0"/>
              <a:t>1</a:t>
            </a:r>
            <a:r>
              <a:rPr lang="ar-IQ" dirty="0" smtClean="0"/>
              <a:t>- المشاكل التي تتعلق بالخصائص الفيزيائية – المائية وتشمل ما يلي : </a:t>
            </a:r>
          </a:p>
          <a:p>
            <a:pPr algn="just"/>
            <a:r>
              <a:rPr lang="ar-IQ" dirty="0" smtClean="0"/>
              <a:t>أ – ضعف البناء </a:t>
            </a:r>
          </a:p>
          <a:p>
            <a:pPr algn="just"/>
            <a:r>
              <a:rPr lang="ar-IQ" dirty="0" smtClean="0"/>
              <a:t>ب – سرعة غيض التربة عالية . </a:t>
            </a:r>
          </a:p>
          <a:p>
            <a:pPr algn="just"/>
            <a:r>
              <a:rPr lang="ar-IQ" dirty="0" smtClean="0"/>
              <a:t>ج – سرعة النفاذية والتوصيل المائي عالية . </a:t>
            </a:r>
          </a:p>
          <a:p>
            <a:pPr algn="just"/>
            <a:r>
              <a:rPr lang="ar-IQ" dirty="0" smtClean="0"/>
              <a:t>د – قلة قابليتها للاحتفاظ بالماء . </a:t>
            </a:r>
          </a:p>
          <a:p>
            <a:pPr algn="just"/>
            <a:r>
              <a:rPr lang="en-US" dirty="0" smtClean="0"/>
              <a:t>2</a:t>
            </a:r>
            <a:r>
              <a:rPr lang="ar-IQ" dirty="0" smtClean="0"/>
              <a:t> – تتصف هذه الترب بضعف قابليتها للاحتفاظ بالعناصر الغذائية بسبب انخفاض سعتها التبادلية الكاتيونية وتعرض العناصر الغذائية للغسل . </a:t>
            </a:r>
          </a:p>
          <a:p>
            <a:pPr algn="just"/>
            <a:r>
              <a:rPr lang="en-US" dirty="0" smtClean="0"/>
              <a:t>3</a:t>
            </a:r>
            <a:r>
              <a:rPr lang="ar-IQ" dirty="0" smtClean="0"/>
              <a:t>- تعتبر هذه التربة غير خصبة بسبب ما يلي : </a:t>
            </a:r>
          </a:p>
          <a:p>
            <a:pPr algn="just"/>
            <a:r>
              <a:rPr lang="ar-IQ" dirty="0" smtClean="0"/>
              <a:t>أ – فقيرة بالمادة العضوية والعناصر الغذائية . </a:t>
            </a:r>
          </a:p>
          <a:p>
            <a:pPr algn="just"/>
            <a:r>
              <a:rPr lang="ar-IQ" dirty="0" smtClean="0"/>
              <a:t>ب – ضعف قابليتها للاحتفاظ بالعناصر الغذائية المضافة لها بشكل سماد او من اي مصدر اخر . </a:t>
            </a:r>
          </a:p>
          <a:p>
            <a:pPr algn="just"/>
            <a:endParaRPr lang="ar-IQ" dirty="0"/>
          </a:p>
        </p:txBody>
      </p:sp>
    </p:spTree>
    <p:extLst>
      <p:ext uri="{BB962C8B-B14F-4D97-AF65-F5344CB8AC3E}">
        <p14:creationId xmlns:p14="http://schemas.microsoft.com/office/powerpoint/2010/main" val="151236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39552" y="260648"/>
            <a:ext cx="8249627" cy="6186309"/>
          </a:xfrm>
          <a:prstGeom prst="rect">
            <a:avLst/>
          </a:prstGeom>
          <a:solidFill>
            <a:schemeClr val="accent4">
              <a:lumMod val="40000"/>
              <a:lumOff val="60000"/>
            </a:schemeClr>
          </a:solidFill>
        </p:spPr>
        <p:txBody>
          <a:bodyPr wrap="square" rtlCol="1">
            <a:spAutoFit/>
          </a:bodyPr>
          <a:lstStyle/>
          <a:p>
            <a:r>
              <a:rPr lang="ar-IQ" dirty="0" smtClean="0"/>
              <a:t> ج – تعرض العناصر الغذائية للغسل نتيجة لتكرار الري . </a:t>
            </a:r>
          </a:p>
          <a:p>
            <a:r>
              <a:rPr lang="ar-IQ" dirty="0" smtClean="0"/>
              <a:t>د – تثبيت العناصر الغذائية مثل الفسفور والزنك والحديد عند احتواء هذه الترب على نسبة عالية من الكلس . </a:t>
            </a:r>
          </a:p>
          <a:p>
            <a:r>
              <a:rPr lang="ar-IQ" dirty="0"/>
              <a:t>ھ</a:t>
            </a:r>
            <a:r>
              <a:rPr lang="ar-IQ" dirty="0" smtClean="0"/>
              <a:t> – ضعف العمليات الحيوية في هذه الترب . </a:t>
            </a:r>
          </a:p>
          <a:p>
            <a:r>
              <a:rPr lang="en-US" dirty="0" smtClean="0"/>
              <a:t>4</a:t>
            </a:r>
            <a:r>
              <a:rPr lang="ar-IQ" dirty="0" smtClean="0"/>
              <a:t> – تتعرض هذه الترب للتعرية الريحية وخاصة الموجودة في المناطق الصحراوية وكذلك تتعرض الى التعرية المائية وخاصة في المناطق الساحلية المعرضة الى العواصف المطرية . </a:t>
            </a:r>
          </a:p>
          <a:p>
            <a:endParaRPr lang="ar-IQ" dirty="0"/>
          </a:p>
          <a:p>
            <a:r>
              <a:rPr lang="ar-IQ" b="1" dirty="0" smtClean="0"/>
              <a:t>معالجة مشاكل الترب الرملية : </a:t>
            </a:r>
          </a:p>
          <a:p>
            <a:r>
              <a:rPr lang="ar-IQ" dirty="0"/>
              <a:t> </a:t>
            </a:r>
            <a:r>
              <a:rPr lang="ar-IQ" b="1" dirty="0" smtClean="0"/>
              <a:t>أولا– تحسين الصفات والظروف الفيزيائية – المائية وتشمل : </a:t>
            </a:r>
          </a:p>
          <a:p>
            <a:endParaRPr lang="ar-IQ" dirty="0" smtClean="0"/>
          </a:p>
          <a:p>
            <a:r>
              <a:rPr lang="ar-IQ" b="1" dirty="0" smtClean="0">
                <a:solidFill>
                  <a:srgbClr val="C00000"/>
                </a:solidFill>
              </a:rPr>
              <a:t>أ –</a:t>
            </a:r>
            <a:r>
              <a:rPr lang="ar-IQ" dirty="0" smtClean="0"/>
              <a:t>الاجراءات المتعلقة بخفض فقد الماء الناتج من نقل مياه الري وطريقة الري : </a:t>
            </a:r>
          </a:p>
          <a:p>
            <a:pPr algn="just"/>
            <a:r>
              <a:rPr lang="ar-IQ" dirty="0" smtClean="0"/>
              <a:t>لتقليل فقد الماء في الترب الرملية المستغلة يتطلب اختيار طريقة ري مناسبة لهذه الترب . ان طريقة الري السطحي تعتبر غير مناسبة للترب الرملية مقارنة مع طريقة الرش او طريقة التنقيط او طريقة الري تحت السطحي التي تعتبر طرق مناسبة للترب الرملية . </a:t>
            </a:r>
          </a:p>
          <a:p>
            <a:endParaRPr lang="ar-IQ" dirty="0" smtClean="0"/>
          </a:p>
          <a:p>
            <a:r>
              <a:rPr lang="ar-IQ" b="1" dirty="0" smtClean="0">
                <a:solidFill>
                  <a:srgbClr val="C00000"/>
                </a:solidFill>
              </a:rPr>
              <a:t>ب –</a:t>
            </a:r>
            <a:r>
              <a:rPr lang="ar-IQ" dirty="0" smtClean="0"/>
              <a:t> الاجراء المتعلقة بخفض فقد الماء بالرشح  وتشمل : </a:t>
            </a:r>
          </a:p>
          <a:p>
            <a:pPr algn="just"/>
            <a:r>
              <a:rPr lang="en-US" dirty="0" smtClean="0"/>
              <a:t>1</a:t>
            </a:r>
            <a:r>
              <a:rPr lang="ar-IQ" dirty="0" smtClean="0"/>
              <a:t> - وضع عوائق او حواجز ( </a:t>
            </a:r>
            <a:r>
              <a:rPr lang="en-US" dirty="0" smtClean="0"/>
              <a:t>barriers</a:t>
            </a:r>
            <a:r>
              <a:rPr lang="ar-IQ" dirty="0" smtClean="0"/>
              <a:t> ) بشكل طبقة ذات نفاذية قليلة جدا على عمق معين في التربة بهدف تقليل سرعة حركة الماء او تقليل حركته من الاعلى الى الاسفل وبالتالي زيادة كمية الرطوبة فوق الحاجز او العائق لتوفيرها للنبات . وقد استخدمت عوائق منها صناعية ومنها عضوية او عوائق معدنية طبيعية . فلقد استخدمت عوائق من البنتونايت والاغشية البلاستيكية ولكنها لم تحقق نجاحا في هذا المجال ومؤخرا استخدمت العوائق الاسفلتية حيث ترش المواد الاسفلتية على شكل شريط بعرض </a:t>
            </a:r>
            <a:r>
              <a:rPr lang="en-US" dirty="0" smtClean="0"/>
              <a:t>225</a:t>
            </a:r>
            <a:r>
              <a:rPr lang="ar-IQ" dirty="0" smtClean="0"/>
              <a:t> سم وسمك </a:t>
            </a:r>
            <a:r>
              <a:rPr lang="en-US" dirty="0" smtClean="0"/>
              <a:t>2</a:t>
            </a:r>
            <a:r>
              <a:rPr lang="ar-IQ" dirty="0" smtClean="0"/>
              <a:t> –</a:t>
            </a:r>
            <a:r>
              <a:rPr lang="en-US" dirty="0" smtClean="0"/>
              <a:t> 3 </a:t>
            </a:r>
            <a:r>
              <a:rPr lang="ar-IQ" dirty="0" smtClean="0"/>
              <a:t> سم . </a:t>
            </a:r>
          </a:p>
          <a:p>
            <a:pPr algn="just"/>
            <a:r>
              <a:rPr lang="ar-IQ" dirty="0" smtClean="0"/>
              <a:t>لقد استخدمت ايضا المادة العضوية حيث تخلط مع المواد الغروية مثل الطين وتوضع على عمق معين بالتربة ليكون طبقة عائقة لحركة الماء من الاعلى الى الاسفل . </a:t>
            </a:r>
            <a:endParaRPr lang="ar-IQ" dirty="0"/>
          </a:p>
        </p:txBody>
      </p:sp>
    </p:spTree>
    <p:extLst>
      <p:ext uri="{BB962C8B-B14F-4D97-AF65-F5344CB8AC3E}">
        <p14:creationId xmlns:p14="http://schemas.microsoft.com/office/powerpoint/2010/main" val="330237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63910" y="292006"/>
            <a:ext cx="8321635" cy="6186309"/>
          </a:xfrm>
          <a:prstGeom prst="rect">
            <a:avLst/>
          </a:prstGeom>
          <a:solidFill>
            <a:schemeClr val="accent4">
              <a:lumMod val="40000"/>
              <a:lumOff val="60000"/>
            </a:schemeClr>
          </a:solidFill>
        </p:spPr>
        <p:txBody>
          <a:bodyPr wrap="square" rtlCol="1">
            <a:spAutoFit/>
          </a:bodyPr>
          <a:lstStyle/>
          <a:p>
            <a:r>
              <a:rPr lang="ar-IQ" dirty="0" smtClean="0"/>
              <a:t> </a:t>
            </a:r>
            <a:r>
              <a:rPr lang="en-US" dirty="0" smtClean="0"/>
              <a:t>2</a:t>
            </a:r>
            <a:r>
              <a:rPr lang="ar-IQ" dirty="0" smtClean="0"/>
              <a:t> – اضافة الطمى الى التربة الرملية . ان اضافة الطمى الى التربة الرملية يعمل على زيادة قابلية التربة للاحتفاظ بالماء من جهة ومن جهة اخرى يؤثر في التقليل من حركة الماء خلال التربة الرملية . </a:t>
            </a:r>
          </a:p>
          <a:p>
            <a:endParaRPr lang="ar-IQ" dirty="0" smtClean="0"/>
          </a:p>
          <a:p>
            <a:r>
              <a:rPr lang="ar-IQ" dirty="0" smtClean="0"/>
              <a:t> </a:t>
            </a:r>
            <a:r>
              <a:rPr lang="ar-IQ" b="1" dirty="0" smtClean="0">
                <a:solidFill>
                  <a:srgbClr val="C00000"/>
                </a:solidFill>
              </a:rPr>
              <a:t>ج –</a:t>
            </a:r>
            <a:r>
              <a:rPr lang="ar-IQ" dirty="0" smtClean="0"/>
              <a:t> الاجراءات المتعلقة بخفض فقد الماء المتبخر من سطح التربة ويتم عن طريق : </a:t>
            </a:r>
          </a:p>
          <a:p>
            <a:pPr algn="just"/>
            <a:r>
              <a:rPr lang="en-US" dirty="0" smtClean="0"/>
              <a:t>1</a:t>
            </a:r>
            <a:r>
              <a:rPr lang="ar-IQ" dirty="0" smtClean="0"/>
              <a:t> – استخدام المغطيات ( </a:t>
            </a:r>
            <a:r>
              <a:rPr lang="en-US" dirty="0" smtClean="0"/>
              <a:t>surface mulch </a:t>
            </a:r>
            <a:r>
              <a:rPr lang="ar-IQ" dirty="0" smtClean="0"/>
              <a:t> ) .  حيث يمكن تحسين مخزون الرطوبة للترب الرملية وخاصة تلك المنتشرة في المناطق الجافة من خلال تغطية سطح التربة بهدف تقليل شدة التبخر من سطح التربة مثلا استخدام الحصى وبقايا النباتات والورق والمواد البلاستيكية كمغطيات للتربة الرملية . </a:t>
            </a:r>
            <a:endParaRPr lang="ar-IQ" dirty="0"/>
          </a:p>
          <a:p>
            <a:pPr algn="just"/>
            <a:r>
              <a:rPr lang="en-US" dirty="0" smtClean="0"/>
              <a:t>2</a:t>
            </a:r>
            <a:r>
              <a:rPr lang="ar-IQ" dirty="0" smtClean="0"/>
              <a:t> – الحراثة . ان حراثة الطبقة السطحية من التربة الرملية يؤدي الى تكسير وتشويش استمرارية الانابيب الشعرية التي تلعب دورا في صعود الماء من الطبقات السفلى الى سطح التربة . ان ذلك يؤدي الى خفض فقدان الماء بالتبخر .  </a:t>
            </a:r>
          </a:p>
          <a:p>
            <a:pPr algn="just"/>
            <a:endParaRPr lang="ar-IQ" dirty="0" smtClean="0"/>
          </a:p>
          <a:p>
            <a:pPr algn="just"/>
            <a:r>
              <a:rPr lang="ar-IQ" b="1" dirty="0"/>
              <a:t> </a:t>
            </a:r>
            <a:r>
              <a:rPr lang="ar-IQ" b="1" dirty="0" smtClean="0"/>
              <a:t>ثانيا – تحسين الصفات الكيميائية والخصوبية للتربة الرملية ويشمل : </a:t>
            </a:r>
          </a:p>
          <a:p>
            <a:pPr algn="just"/>
            <a:r>
              <a:rPr lang="en-US" dirty="0" smtClean="0"/>
              <a:t>1</a:t>
            </a:r>
            <a:r>
              <a:rPr lang="ar-IQ" dirty="0" smtClean="0"/>
              <a:t> – التسميد العضوي . ان اضافة الاسمدة الحيوانية وفضلات المدن وقلب المحاصيل الزراعية يلعب دورا كبيرا في تحسين صفات التربة الكيميائية والفيزيائية مثل تحسين بناء التربة ومساميتها وقابليتها للاحتفاظ بالرطوبة والسعة التبادلية الكاتيونية وزيادة قابلية الاحتفاظ بالعناصر الغذائية اضافة الى التأثير المباشر للمادة العضوية بزيادة احتياطي العناصر الغذائية في التربة . واذ يعتبر اضافة الاسمدة العضوية لمعظم الترب شيء مرغوب فيه الا ان ذلك يعتبر ضروري للترب الرملية ومن مستلزمات استصلاحها بهدف زيادة الانتاجية . </a:t>
            </a:r>
          </a:p>
          <a:p>
            <a:pPr algn="just"/>
            <a:r>
              <a:rPr lang="en-US" dirty="0" smtClean="0"/>
              <a:t>2</a:t>
            </a:r>
            <a:r>
              <a:rPr lang="ar-IQ" dirty="0" smtClean="0"/>
              <a:t>- التسميد المعدني . ان هذه الترب فقيرة بالعناصر الغذائية لذلك يجب اضافة الاسمدة المعدنية لغرض تجهيز التربة بالعناصر الغذائية وزيادة انتاجيتها . هناك عدة طرق لزيادة كفاءة التسميد في التربة الرملية منها </a:t>
            </a:r>
          </a:p>
          <a:p>
            <a:pPr algn="just"/>
            <a:r>
              <a:rPr lang="ar-IQ" dirty="0" smtClean="0"/>
              <a:t>أ – السيطرة على رطوبة التربة حيث ان كفاءة التسميد يعتمد على كيفية تجهيز التربة بالماء . </a:t>
            </a:r>
          </a:p>
          <a:p>
            <a:pPr algn="just"/>
            <a:r>
              <a:rPr lang="ar-IQ" dirty="0" smtClean="0"/>
              <a:t>ب – السيطرة على فقدان العناصر الغذائية المضافة ويتم ذلك من خلال ما يلي : </a:t>
            </a:r>
          </a:p>
          <a:p>
            <a:pPr algn="just"/>
            <a:r>
              <a:rPr lang="en-US" dirty="0" smtClean="0"/>
              <a:t>1</a:t>
            </a:r>
            <a:r>
              <a:rPr lang="ar-IQ" dirty="0" smtClean="0"/>
              <a:t> – التسميد الورقي . اضافة بعض الاسمدة رشا على الاوراق لتجنب فقدان العناصر الغذائية بالغسل . </a:t>
            </a:r>
            <a:endParaRPr lang="ar-IQ" dirty="0"/>
          </a:p>
        </p:txBody>
      </p:sp>
    </p:spTree>
    <p:extLst>
      <p:ext uri="{BB962C8B-B14F-4D97-AF65-F5344CB8AC3E}">
        <p14:creationId xmlns:p14="http://schemas.microsoft.com/office/powerpoint/2010/main" val="359780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67544" y="404664"/>
            <a:ext cx="8393643" cy="5909310"/>
          </a:xfrm>
          <a:prstGeom prst="rect">
            <a:avLst/>
          </a:prstGeom>
          <a:solidFill>
            <a:schemeClr val="accent4">
              <a:lumMod val="40000"/>
              <a:lumOff val="60000"/>
            </a:schemeClr>
          </a:solidFill>
        </p:spPr>
        <p:txBody>
          <a:bodyPr wrap="square" rtlCol="1">
            <a:spAutoFit/>
          </a:bodyPr>
          <a:lstStyle/>
          <a:p>
            <a:pPr algn="just"/>
            <a:r>
              <a:rPr lang="ar-IQ" dirty="0" smtClean="0"/>
              <a:t> </a:t>
            </a:r>
            <a:r>
              <a:rPr lang="en-US" dirty="0" smtClean="0"/>
              <a:t>2</a:t>
            </a:r>
            <a:r>
              <a:rPr lang="ar-IQ" dirty="0" smtClean="0"/>
              <a:t> – استعمال صيغ سماديه قليلة الذوبان </a:t>
            </a:r>
            <a:r>
              <a:rPr lang="en-US" dirty="0" smtClean="0"/>
              <a:t> Slow release forms</a:t>
            </a:r>
            <a:r>
              <a:rPr lang="ar-IQ" dirty="0" smtClean="0"/>
              <a:t> مثل اليوريا المغلفة بالكبريت او اليوريا فورمالديهايد او نترات الامونيوم المغلفة بالشمع او الاصماغ . او يوضع السماد في كبسولات خاصة .</a:t>
            </a:r>
          </a:p>
          <a:p>
            <a:pPr algn="just"/>
            <a:r>
              <a:rPr lang="en-US" dirty="0" smtClean="0"/>
              <a:t>3</a:t>
            </a:r>
            <a:r>
              <a:rPr lang="ar-IQ" dirty="0" smtClean="0"/>
              <a:t> – السيطرة على عملية النترجة وتتخذ الاجراءات التي تهدف الى التقليل من سرعة عملية النترجة للأسمدة النيتروجينية المضافة لان </a:t>
            </a:r>
            <a:r>
              <a:rPr lang="en-US" dirty="0" smtClean="0"/>
              <a:t>NO</a:t>
            </a:r>
            <a:r>
              <a:rPr lang="en-US" baseline="-25000" dirty="0" smtClean="0"/>
              <a:t>3</a:t>
            </a:r>
            <a:r>
              <a:rPr lang="en-US" baseline="30000" dirty="0" smtClean="0"/>
              <a:t>-</a:t>
            </a:r>
            <a:r>
              <a:rPr lang="ar-IQ" dirty="0" smtClean="0"/>
              <a:t> </a:t>
            </a:r>
            <a:r>
              <a:rPr lang="en-US" dirty="0" smtClean="0"/>
              <a:t> </a:t>
            </a:r>
            <a:r>
              <a:rPr lang="ar-IQ" dirty="0" smtClean="0"/>
              <a:t> المتكونة نتيجة هذه العملية ستغسل لذلك تضاف مواد تثبط هذه العملية ومن هذه المواد  </a:t>
            </a:r>
            <a:r>
              <a:rPr lang="en-US" dirty="0" smtClean="0"/>
              <a:t> 2- chloro pyridine </a:t>
            </a:r>
            <a:r>
              <a:rPr lang="ar-IQ" dirty="0" smtClean="0"/>
              <a:t> . </a:t>
            </a:r>
          </a:p>
          <a:p>
            <a:pPr algn="just"/>
            <a:endParaRPr lang="ar-IQ" dirty="0" smtClean="0"/>
          </a:p>
          <a:p>
            <a:pPr algn="just"/>
            <a:r>
              <a:rPr lang="ar-IQ" b="1" dirty="0" smtClean="0"/>
              <a:t>ثالثا – السيطرة على التعرية الريحية في التربة الرملية : </a:t>
            </a:r>
          </a:p>
          <a:p>
            <a:pPr algn="just"/>
            <a:r>
              <a:rPr lang="ar-IQ" dirty="0" smtClean="0"/>
              <a:t>تتعرض التربة الرملية وخاصة الموجودة في المناطق القاحلة الى التعرية الريحية لذلك يلجأ الى اساليب اهمها : </a:t>
            </a:r>
          </a:p>
          <a:p>
            <a:pPr algn="just"/>
            <a:r>
              <a:rPr lang="ar-IQ" dirty="0" smtClean="0"/>
              <a:t>أ – استخدام الحراثة بأقل حد ممكن ويجب اجراء الحراثة عموديا على اتجاه الريح . </a:t>
            </a:r>
          </a:p>
          <a:p>
            <a:pPr algn="just"/>
            <a:r>
              <a:rPr lang="ar-IQ" dirty="0" smtClean="0"/>
              <a:t>ب – تغطية سطح التربة بالمحاصيل الزراعية وخاصة خلال فترات التعرض للرياح وهنا يستخدم محاصيل الجت والذرة البيضاء وبعض الحشائش الرعوية . </a:t>
            </a:r>
          </a:p>
          <a:p>
            <a:pPr algn="just"/>
            <a:r>
              <a:rPr lang="ar-IQ" dirty="0" smtClean="0"/>
              <a:t>ج – استخدام مصدات الرياح . </a:t>
            </a:r>
          </a:p>
          <a:p>
            <a:pPr algn="just"/>
            <a:r>
              <a:rPr lang="ar-IQ" dirty="0" smtClean="0"/>
              <a:t>د – تجنب الرعي الجائر . </a:t>
            </a:r>
          </a:p>
          <a:p>
            <a:pPr algn="just"/>
            <a:r>
              <a:rPr lang="ar-IQ" dirty="0" smtClean="0"/>
              <a:t>ه – استخدام مثبتات لسطح التربة لمقاومة التعرية ومنها المشتقات النفطية الثقيلة او المطاط الصناعي او مواد بلاستيكية قابلة للذوبان بالماء . </a:t>
            </a:r>
          </a:p>
          <a:p>
            <a:pPr algn="just"/>
            <a:endParaRPr lang="ar-IQ" dirty="0" smtClean="0"/>
          </a:p>
          <a:p>
            <a:pPr algn="just"/>
            <a:r>
              <a:rPr lang="ar-IQ" b="1" dirty="0" smtClean="0"/>
              <a:t>رابعا – تثبيت الكثبان الرملية : ويتم ذلك عن طريق  :</a:t>
            </a:r>
          </a:p>
          <a:p>
            <a:pPr algn="just"/>
            <a:r>
              <a:rPr lang="ar-IQ" dirty="0" smtClean="0"/>
              <a:t>أ – استخدام سياج عمودي من النباتات  : حيث تغرس هذه النباتات في خنادق ذات عمق </a:t>
            </a:r>
            <a:r>
              <a:rPr lang="en-US" dirty="0" smtClean="0"/>
              <a:t>15</a:t>
            </a:r>
            <a:r>
              <a:rPr lang="ar-IQ" dirty="0" smtClean="0"/>
              <a:t> سم وتبقى مرتفعة فوق التربة </a:t>
            </a:r>
            <a:r>
              <a:rPr lang="en-US" dirty="0" smtClean="0"/>
              <a:t>35 </a:t>
            </a:r>
            <a:r>
              <a:rPr lang="ar-IQ" dirty="0" smtClean="0"/>
              <a:t> سم او اكثر وتحفر الخنادق بأشكال منتظمة مثلا مربع او مستطيل وبمساحة( خشنة ) </a:t>
            </a:r>
            <a:r>
              <a:rPr lang="en-US" dirty="0" smtClean="0"/>
              <a:t> 5</a:t>
            </a:r>
            <a:r>
              <a:rPr lang="ar-IQ" dirty="0" smtClean="0"/>
              <a:t> –( ناعمة )</a:t>
            </a:r>
            <a:r>
              <a:rPr lang="en-US" dirty="0" smtClean="0"/>
              <a:t>  16 </a:t>
            </a:r>
            <a:r>
              <a:rPr lang="ar-IQ" dirty="0" smtClean="0"/>
              <a:t> تبعا لخشونة الرمل  . </a:t>
            </a:r>
          </a:p>
          <a:p>
            <a:pPr algn="just"/>
            <a:r>
              <a:rPr lang="ar-IQ" dirty="0" smtClean="0"/>
              <a:t>ب – استخدام المغطيات السطحية ومنها المشتقات النفطية الثقيلة والاسفلت , وتزرع البذور تحت طبقة الاسفلت . </a:t>
            </a:r>
            <a:endParaRPr lang="ar-IQ" dirty="0"/>
          </a:p>
        </p:txBody>
      </p:sp>
    </p:spTree>
    <p:extLst>
      <p:ext uri="{BB962C8B-B14F-4D97-AF65-F5344CB8AC3E}">
        <p14:creationId xmlns:p14="http://schemas.microsoft.com/office/powerpoint/2010/main" val="71903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67544" y="404664"/>
            <a:ext cx="8249627" cy="6186309"/>
          </a:xfrm>
          <a:prstGeom prst="rect">
            <a:avLst/>
          </a:prstGeom>
          <a:solidFill>
            <a:schemeClr val="accent4">
              <a:lumMod val="40000"/>
              <a:lumOff val="60000"/>
            </a:schemeClr>
          </a:solidFill>
        </p:spPr>
        <p:txBody>
          <a:bodyPr wrap="square" rtlCol="1">
            <a:spAutoFit/>
          </a:bodyPr>
          <a:lstStyle/>
          <a:p>
            <a:r>
              <a:rPr lang="ar-IQ" dirty="0" smtClean="0"/>
              <a:t> </a:t>
            </a:r>
            <a:r>
              <a:rPr lang="ar-IQ" b="1" dirty="0" smtClean="0"/>
              <a:t>خامسا – اختيار المحاصيل المناسبة : </a:t>
            </a:r>
          </a:p>
          <a:p>
            <a:r>
              <a:rPr lang="ar-IQ" dirty="0" smtClean="0"/>
              <a:t>يجب اختيار المحاصيل المناسبة الملائمة للزراعة في الترب الرملية وذلك لتحقيق انتاجية عالية والشروط التي يجب ان تتوفر في المحاصيل هي : </a:t>
            </a:r>
          </a:p>
          <a:p>
            <a:pPr algn="just"/>
            <a:r>
              <a:rPr lang="ar-IQ" dirty="0" smtClean="0"/>
              <a:t>أ – محاصيل ذات مجموع جذري غير متعمق اي سطحي لان اذا كان الري بالتنقيط او بالرش ستكون اغلب الرطوبة بالسطح مع مراعات تقصير فترات الري حتى تكون هناك دائما رطوبة . </a:t>
            </a:r>
          </a:p>
          <a:p>
            <a:pPr algn="just"/>
            <a:r>
              <a:rPr lang="ar-IQ" dirty="0" smtClean="0"/>
              <a:t>ب – محاصيل تحتاج اقل ما يمكن من الماء مثل العنب والزيتون . </a:t>
            </a:r>
          </a:p>
          <a:p>
            <a:pPr algn="just"/>
            <a:r>
              <a:rPr lang="ar-IQ" dirty="0" smtClean="0"/>
              <a:t>ج – محاصيل بقولية لتحسين خواص التربة وزيادة خصوبتها . </a:t>
            </a:r>
          </a:p>
          <a:p>
            <a:pPr algn="just"/>
            <a:r>
              <a:rPr lang="ar-IQ" dirty="0" smtClean="0"/>
              <a:t>د – يجب ان تكون المحاصيل المزروعة ذات مردود اقتصادي عالي يغطي كلفة الاستثمار ويبتعد عن المحاصيل ذات المردود الاقتصادي الواطئ . وهنا يمكن استخدام محاصيل الخضر بدلا من الشعير لكون عائدات الخضر تكون عائداتها عالية . </a:t>
            </a:r>
          </a:p>
          <a:p>
            <a:pPr algn="just"/>
            <a:r>
              <a:rPr lang="ar-IQ" dirty="0" smtClean="0"/>
              <a:t>من امثلة المحاصيل التي تزرع في هذه الترب الحنطة والشعير وفستق الحقل والسمسم والذرة البيضاء كمحاصيل حقلية . </a:t>
            </a:r>
          </a:p>
          <a:p>
            <a:pPr algn="just"/>
            <a:r>
              <a:rPr lang="ar-IQ" dirty="0" smtClean="0"/>
              <a:t>البطاطا والثوم والبصل  كخضروات . </a:t>
            </a:r>
          </a:p>
          <a:p>
            <a:pPr algn="just"/>
            <a:r>
              <a:rPr lang="ar-IQ" dirty="0" smtClean="0"/>
              <a:t>الزيتون والعنب كأشجار فاكهة . </a:t>
            </a:r>
          </a:p>
          <a:p>
            <a:pPr algn="just"/>
            <a:endParaRPr lang="ar-IQ" dirty="0"/>
          </a:p>
          <a:p>
            <a:pPr algn="just"/>
            <a:r>
              <a:rPr lang="ar-IQ" b="1" dirty="0" smtClean="0"/>
              <a:t>طريقة العمل :</a:t>
            </a:r>
          </a:p>
          <a:p>
            <a:pPr algn="just"/>
            <a:r>
              <a:rPr lang="en-US" b="1" dirty="0" smtClean="0"/>
              <a:t>1</a:t>
            </a:r>
            <a:r>
              <a:rPr lang="ar-IQ" b="1" dirty="0" smtClean="0"/>
              <a:t> – </a:t>
            </a:r>
            <a:r>
              <a:rPr lang="ar-IQ" dirty="0" smtClean="0"/>
              <a:t>جلب نموذج تربة رملية سطحية . </a:t>
            </a:r>
          </a:p>
          <a:p>
            <a:pPr algn="just"/>
            <a:r>
              <a:rPr lang="en-US" dirty="0" smtClean="0"/>
              <a:t>2</a:t>
            </a:r>
            <a:r>
              <a:rPr lang="ar-IQ" dirty="0" smtClean="0"/>
              <a:t> – تحضر كل مجموعة اربعة سنادين وحسب المعاملات التالية : </a:t>
            </a:r>
          </a:p>
          <a:p>
            <a:pPr algn="just"/>
            <a:r>
              <a:rPr lang="ar-IQ" dirty="0" smtClean="0"/>
              <a:t>أ – يوزن </a:t>
            </a:r>
            <a:r>
              <a:rPr lang="en-US" dirty="0" smtClean="0"/>
              <a:t>2</a:t>
            </a:r>
            <a:r>
              <a:rPr lang="ar-IQ" dirty="0" smtClean="0"/>
              <a:t> كغم تربة رملية في سندان وتزرع فيها بذور الذرة بواقع </a:t>
            </a:r>
            <a:r>
              <a:rPr lang="en-US" dirty="0" smtClean="0"/>
              <a:t> 10</a:t>
            </a:r>
            <a:r>
              <a:rPr lang="ar-IQ" dirty="0" smtClean="0"/>
              <a:t> بذرة في كل سندانة</a:t>
            </a:r>
            <a:r>
              <a:rPr lang="ar-IQ" dirty="0"/>
              <a:t> </a:t>
            </a:r>
            <a:r>
              <a:rPr lang="ar-IQ" dirty="0" smtClean="0"/>
              <a:t>ويضاف سماد النيتروجين والفسفور والبوتاسيوم  وحسب التوصيات السمادية  للذرة ثم ترطب التربة الى حدود السعة الحقلية . </a:t>
            </a:r>
          </a:p>
          <a:p>
            <a:pPr algn="just"/>
            <a:r>
              <a:rPr lang="ar-IQ" dirty="0" smtClean="0"/>
              <a:t>ب – تكرر نفس العملية السابقة ولكن ترفع الطبقة السطحية من تربة السندانة ويوضع عائق بلاستيكي ثم ترجع التربة . </a:t>
            </a:r>
            <a:endParaRPr lang="ar-IQ" dirty="0"/>
          </a:p>
        </p:txBody>
      </p:sp>
    </p:spTree>
    <p:extLst>
      <p:ext uri="{BB962C8B-B14F-4D97-AF65-F5344CB8AC3E}">
        <p14:creationId xmlns:p14="http://schemas.microsoft.com/office/powerpoint/2010/main" val="37000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61429" y="314410"/>
            <a:ext cx="8249627" cy="5632311"/>
          </a:xfrm>
          <a:prstGeom prst="rect">
            <a:avLst/>
          </a:prstGeom>
          <a:solidFill>
            <a:schemeClr val="accent4">
              <a:lumMod val="40000"/>
              <a:lumOff val="60000"/>
            </a:schemeClr>
          </a:solidFill>
        </p:spPr>
        <p:txBody>
          <a:bodyPr wrap="square" rtlCol="1">
            <a:spAutoFit/>
          </a:bodyPr>
          <a:lstStyle/>
          <a:p>
            <a:r>
              <a:rPr lang="ar-IQ" dirty="0" smtClean="0"/>
              <a:t> </a:t>
            </a:r>
            <a:r>
              <a:rPr lang="en-US" dirty="0" smtClean="0"/>
              <a:t>3</a:t>
            </a:r>
            <a:r>
              <a:rPr lang="ar-IQ" dirty="0" smtClean="0"/>
              <a:t>- تحسب النسبة المئوية للإنبات في كل مجموعة من السنادين . </a:t>
            </a:r>
          </a:p>
          <a:p>
            <a:r>
              <a:rPr lang="en-US" dirty="0" smtClean="0"/>
              <a:t>4</a:t>
            </a:r>
            <a:r>
              <a:rPr lang="ar-IQ" dirty="0" smtClean="0"/>
              <a:t> – بعد مرور </a:t>
            </a:r>
            <a:r>
              <a:rPr lang="en-US" dirty="0" smtClean="0"/>
              <a:t>6</a:t>
            </a:r>
            <a:r>
              <a:rPr lang="ar-IQ" dirty="0" smtClean="0"/>
              <a:t> اسابيع تؤخذ القياسات التالية وهي : طول النبات والوزن الرطب والوزن الجاف . </a:t>
            </a:r>
          </a:p>
          <a:p>
            <a:endParaRPr lang="ar-IQ" dirty="0"/>
          </a:p>
          <a:p>
            <a:r>
              <a:rPr lang="ar-IQ" dirty="0" smtClean="0"/>
              <a:t> </a:t>
            </a:r>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198890"/>
            <a:ext cx="3189734" cy="194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3284984"/>
            <a:ext cx="318973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4203" y="1198890"/>
            <a:ext cx="3358197" cy="194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4203" y="3284984"/>
            <a:ext cx="335819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24571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1534</Words>
  <Application>Microsoft Office PowerPoint</Application>
  <PresentationFormat>عرض على الشاشة (3:4)‏</PresentationFormat>
  <Paragraphs>123</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InteL</dc:creator>
  <cp:lastModifiedBy>InteL</cp:lastModifiedBy>
  <cp:revision>42</cp:revision>
  <dcterms:created xsi:type="dcterms:W3CDTF">2022-04-10T18:53:49Z</dcterms:created>
  <dcterms:modified xsi:type="dcterms:W3CDTF">2023-02-16T16:55:04Z</dcterms:modified>
</cp:coreProperties>
</file>